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quickStyle1.xml" ContentType="application/vnd.openxmlformats-officedocument.drawingml.diagramStyle+xml"/>
  <Override PartName="/ppt/diagrams/drawing1.xml" ContentType="application/vnd.ms-office.drawingml.diagramDrawing+xml"/>
  <Override PartName="/ppt/theme/theme1.xml" ContentType="application/vnd.openxmlformats-officedocument.theme+xml"/>
  <Override PartName="/ppt/diagrams/layout1.xml" ContentType="application/vnd.openxmlformats-officedocument.drawingml.diagramLayout+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2" r:id="rId7"/>
    <p:sldId id="264" r:id="rId8"/>
    <p:sldId id="266" r:id="rId9"/>
    <p:sldId id="267" r:id="rId10"/>
    <p:sldId id="268" r:id="rId11"/>
    <p:sldId id="269" r:id="rId12"/>
    <p:sldId id="270" r:id="rId13"/>
    <p:sldId id="271" r:id="rId14"/>
    <p:sldId id="273" r:id="rId15"/>
    <p:sldId id="275" r:id="rId16"/>
    <p:sldId id="276" r:id="rId17"/>
    <p:sldId id="274"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hyperlink" Target="http://www.yok.gov.tr/"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www.yok.gov.tr/" TargetMode="Externa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F55CD8-9B9A-42EE-A28F-39EBD9D1D361}" type="doc">
      <dgm:prSet loTypeId="urn:microsoft.com/office/officeart/2005/8/layout/vList2" loCatId="list" qsTypeId="urn:microsoft.com/office/officeart/2005/8/quickstyle/simple2" qsCatId="simple" csTypeId="urn:microsoft.com/office/officeart/2005/8/colors/accent2_1" csCatId="accent2"/>
      <dgm:spPr/>
      <dgm:t>
        <a:bodyPr/>
        <a:lstStyle/>
        <a:p>
          <a:endParaRPr lang="tr-TR"/>
        </a:p>
      </dgm:t>
    </dgm:pt>
    <dgm:pt modelId="{7FD4CF12-A087-44C0-BFDA-06979C49A281}">
      <dgm:prSet/>
      <dgm:spPr/>
      <dgm:t>
        <a:bodyPr/>
        <a:lstStyle/>
        <a:p>
          <a:pPr algn="ctr" rtl="0"/>
          <a:r>
            <a:rPr lang="tr-TR" dirty="0" smtClean="0">
              <a:hlinkClick xmlns:r="http://schemas.openxmlformats.org/officeDocument/2006/relationships" r:id="rId1"/>
            </a:rPr>
            <a:t>www.yok.gov.tr</a:t>
          </a:r>
          <a:endParaRPr lang="tr-TR" dirty="0"/>
        </a:p>
      </dgm:t>
    </dgm:pt>
    <dgm:pt modelId="{91E3A729-99A4-4F31-8E6E-D1212E8C775F}" type="parTrans" cxnId="{8AF57927-D8D4-48A9-9117-C081295F35F4}">
      <dgm:prSet/>
      <dgm:spPr/>
      <dgm:t>
        <a:bodyPr/>
        <a:lstStyle/>
        <a:p>
          <a:pPr algn="ctr"/>
          <a:endParaRPr lang="tr-TR"/>
        </a:p>
      </dgm:t>
    </dgm:pt>
    <dgm:pt modelId="{CDB6BCF9-ADD3-4833-ABEE-A3529517DB84}" type="sibTrans" cxnId="{8AF57927-D8D4-48A9-9117-C081295F35F4}">
      <dgm:prSet/>
      <dgm:spPr/>
      <dgm:t>
        <a:bodyPr/>
        <a:lstStyle/>
        <a:p>
          <a:pPr algn="ctr"/>
          <a:endParaRPr lang="tr-TR"/>
        </a:p>
      </dgm:t>
    </dgm:pt>
    <dgm:pt modelId="{EFAD732B-5F88-46EA-BBF7-1053F6B91B86}">
      <dgm:prSet/>
      <dgm:spPr/>
      <dgm:t>
        <a:bodyPr/>
        <a:lstStyle/>
        <a:p>
          <a:pPr algn="ctr" rtl="0"/>
          <a:r>
            <a:rPr lang="tr-TR" dirty="0" smtClean="0"/>
            <a:t>Projeler</a:t>
          </a:r>
          <a:endParaRPr lang="tr-TR" dirty="0"/>
        </a:p>
      </dgm:t>
    </dgm:pt>
    <dgm:pt modelId="{A04DC891-F829-4DE9-986D-45B5126D0567}" type="parTrans" cxnId="{ED9AA745-70A8-4A32-AA5A-955636730C69}">
      <dgm:prSet/>
      <dgm:spPr/>
      <dgm:t>
        <a:bodyPr/>
        <a:lstStyle/>
        <a:p>
          <a:pPr algn="ctr"/>
          <a:endParaRPr lang="tr-TR"/>
        </a:p>
      </dgm:t>
    </dgm:pt>
    <dgm:pt modelId="{A19075A0-56D5-456E-BE3B-7B6B61ECBD4F}" type="sibTrans" cxnId="{ED9AA745-70A8-4A32-AA5A-955636730C69}">
      <dgm:prSet/>
      <dgm:spPr/>
      <dgm:t>
        <a:bodyPr/>
        <a:lstStyle/>
        <a:p>
          <a:pPr algn="ctr"/>
          <a:endParaRPr lang="tr-TR"/>
        </a:p>
      </dgm:t>
    </dgm:pt>
    <dgm:pt modelId="{43E577FA-8441-47AB-BA33-3B4984637E2D}">
      <dgm:prSet/>
      <dgm:spPr/>
      <dgm:t>
        <a:bodyPr/>
        <a:lstStyle/>
        <a:p>
          <a:pPr algn="ctr" rtl="0"/>
          <a:r>
            <a:rPr lang="tr-TR" dirty="0" smtClean="0"/>
            <a:t>Ortak Proje Yürüttüğümüz Kurumlar</a:t>
          </a:r>
          <a:endParaRPr lang="tr-TR" dirty="0"/>
        </a:p>
      </dgm:t>
    </dgm:pt>
    <dgm:pt modelId="{3B6B2CC3-916A-4C88-B155-1FBDF47515D7}" type="parTrans" cxnId="{6333C607-6253-4F4E-A9E3-E489C2CE0BDB}">
      <dgm:prSet/>
      <dgm:spPr/>
      <dgm:t>
        <a:bodyPr/>
        <a:lstStyle/>
        <a:p>
          <a:pPr algn="ctr"/>
          <a:endParaRPr lang="tr-TR"/>
        </a:p>
      </dgm:t>
    </dgm:pt>
    <dgm:pt modelId="{3C3BEBF7-4D93-41BE-A36B-5FA864EBB4AD}" type="sibTrans" cxnId="{6333C607-6253-4F4E-A9E3-E489C2CE0BDB}">
      <dgm:prSet/>
      <dgm:spPr/>
      <dgm:t>
        <a:bodyPr/>
        <a:lstStyle/>
        <a:p>
          <a:pPr algn="ctr"/>
          <a:endParaRPr lang="tr-TR"/>
        </a:p>
      </dgm:t>
    </dgm:pt>
    <dgm:pt modelId="{DB6C54FD-A350-423D-BE7A-262D8F7985D2}">
      <dgm:prSet/>
      <dgm:spPr/>
      <dgm:t>
        <a:bodyPr/>
        <a:lstStyle/>
        <a:p>
          <a:pPr algn="ctr" rtl="0"/>
          <a:r>
            <a:rPr lang="tr-TR" dirty="0" smtClean="0"/>
            <a:t>Ulaştırma, Denizcilik ve Haberleşme Bakanlığı</a:t>
          </a:r>
          <a:endParaRPr lang="tr-TR" dirty="0"/>
        </a:p>
      </dgm:t>
    </dgm:pt>
    <dgm:pt modelId="{A96573FB-F67A-4AD1-A157-BC25CB4BEE96}" type="parTrans" cxnId="{FEEEB488-6893-4B1B-8BBC-33C8A0F5914A}">
      <dgm:prSet/>
      <dgm:spPr/>
      <dgm:t>
        <a:bodyPr/>
        <a:lstStyle/>
        <a:p>
          <a:pPr algn="ctr"/>
          <a:endParaRPr lang="tr-TR"/>
        </a:p>
      </dgm:t>
    </dgm:pt>
    <dgm:pt modelId="{4891A57E-6940-49F1-9FD5-205898F12042}" type="sibTrans" cxnId="{FEEEB488-6893-4B1B-8BBC-33C8A0F5914A}">
      <dgm:prSet/>
      <dgm:spPr/>
      <dgm:t>
        <a:bodyPr/>
        <a:lstStyle/>
        <a:p>
          <a:pPr algn="ctr"/>
          <a:endParaRPr lang="tr-TR"/>
        </a:p>
      </dgm:t>
    </dgm:pt>
    <dgm:pt modelId="{9FAA007C-7C0A-4F12-8437-F8715629780F}">
      <dgm:prSet/>
      <dgm:spPr/>
      <dgm:t>
        <a:bodyPr/>
        <a:lstStyle/>
        <a:p>
          <a:pPr algn="ctr" rtl="0"/>
          <a:r>
            <a:rPr lang="tr-TR" dirty="0" smtClean="0"/>
            <a:t>Sivil Havacılık Genel Müdürlüğü</a:t>
          </a:r>
          <a:endParaRPr lang="tr-TR" dirty="0"/>
        </a:p>
      </dgm:t>
    </dgm:pt>
    <dgm:pt modelId="{DDA2634D-D939-4210-8B7E-F16C6CB0D03F}" type="parTrans" cxnId="{7DE25470-5C00-45D0-A9C3-AFEE172204C9}">
      <dgm:prSet/>
      <dgm:spPr/>
      <dgm:t>
        <a:bodyPr/>
        <a:lstStyle/>
        <a:p>
          <a:pPr algn="ctr"/>
          <a:endParaRPr lang="tr-TR"/>
        </a:p>
      </dgm:t>
    </dgm:pt>
    <dgm:pt modelId="{DA7E65FB-A2F3-468D-8BCF-81DBFC0AB513}" type="sibTrans" cxnId="{7DE25470-5C00-45D0-A9C3-AFEE172204C9}">
      <dgm:prSet/>
      <dgm:spPr/>
      <dgm:t>
        <a:bodyPr/>
        <a:lstStyle/>
        <a:p>
          <a:pPr algn="ctr"/>
          <a:endParaRPr lang="tr-TR"/>
        </a:p>
      </dgm:t>
    </dgm:pt>
    <dgm:pt modelId="{08B15435-A1C2-4926-BDD1-177F80A17474}">
      <dgm:prSet/>
      <dgm:spPr/>
      <dgm:t>
        <a:bodyPr/>
        <a:lstStyle/>
        <a:p>
          <a:pPr algn="ctr" rtl="0"/>
          <a:r>
            <a:rPr lang="tr-TR" dirty="0" smtClean="0"/>
            <a:t>Link</a:t>
          </a:r>
          <a:endParaRPr lang="tr-TR" dirty="0"/>
        </a:p>
      </dgm:t>
    </dgm:pt>
    <dgm:pt modelId="{23207DD7-3373-499B-81F8-02C029BB8D80}" type="parTrans" cxnId="{D37029D3-11B1-4223-BB91-02EE4370E3E4}">
      <dgm:prSet/>
      <dgm:spPr/>
      <dgm:t>
        <a:bodyPr/>
        <a:lstStyle/>
        <a:p>
          <a:pPr algn="ctr"/>
          <a:endParaRPr lang="tr-TR"/>
        </a:p>
      </dgm:t>
    </dgm:pt>
    <dgm:pt modelId="{7AFA0F4D-ED4B-4354-9D01-DF6C0D93F14D}" type="sibTrans" cxnId="{D37029D3-11B1-4223-BB91-02EE4370E3E4}">
      <dgm:prSet/>
      <dgm:spPr/>
      <dgm:t>
        <a:bodyPr/>
        <a:lstStyle/>
        <a:p>
          <a:pPr algn="ctr"/>
          <a:endParaRPr lang="tr-TR"/>
        </a:p>
      </dgm:t>
    </dgm:pt>
    <dgm:pt modelId="{98EE678A-D65B-4BC5-9851-DB3A912E4C01}" type="pres">
      <dgm:prSet presAssocID="{EEF55CD8-9B9A-42EE-A28F-39EBD9D1D361}" presName="linear" presStyleCnt="0">
        <dgm:presLayoutVars>
          <dgm:animLvl val="lvl"/>
          <dgm:resizeHandles val="exact"/>
        </dgm:presLayoutVars>
      </dgm:prSet>
      <dgm:spPr/>
      <dgm:t>
        <a:bodyPr/>
        <a:lstStyle/>
        <a:p>
          <a:endParaRPr lang="tr-TR"/>
        </a:p>
      </dgm:t>
    </dgm:pt>
    <dgm:pt modelId="{FF8F6843-C4EE-48E4-9B65-F686FE43CE6F}" type="pres">
      <dgm:prSet presAssocID="{7FD4CF12-A087-44C0-BFDA-06979C49A281}" presName="parentText" presStyleLbl="node1" presStyleIdx="0" presStyleCnt="6">
        <dgm:presLayoutVars>
          <dgm:chMax val="0"/>
          <dgm:bulletEnabled val="1"/>
        </dgm:presLayoutVars>
      </dgm:prSet>
      <dgm:spPr/>
      <dgm:t>
        <a:bodyPr/>
        <a:lstStyle/>
        <a:p>
          <a:endParaRPr lang="tr-TR"/>
        </a:p>
      </dgm:t>
    </dgm:pt>
    <dgm:pt modelId="{E26906AB-CDF0-43AE-9511-11A2CE71FF11}" type="pres">
      <dgm:prSet presAssocID="{CDB6BCF9-ADD3-4833-ABEE-A3529517DB84}" presName="spacer" presStyleCnt="0"/>
      <dgm:spPr/>
    </dgm:pt>
    <dgm:pt modelId="{F8054FE8-3E35-44F6-B757-570124AF5FA0}" type="pres">
      <dgm:prSet presAssocID="{EFAD732B-5F88-46EA-BBF7-1053F6B91B86}" presName="parentText" presStyleLbl="node1" presStyleIdx="1" presStyleCnt="6">
        <dgm:presLayoutVars>
          <dgm:chMax val="0"/>
          <dgm:bulletEnabled val="1"/>
        </dgm:presLayoutVars>
      </dgm:prSet>
      <dgm:spPr/>
      <dgm:t>
        <a:bodyPr/>
        <a:lstStyle/>
        <a:p>
          <a:endParaRPr lang="tr-TR"/>
        </a:p>
      </dgm:t>
    </dgm:pt>
    <dgm:pt modelId="{B61B1E7A-7C07-42E4-B6A3-37B15CCF58FF}" type="pres">
      <dgm:prSet presAssocID="{A19075A0-56D5-456E-BE3B-7B6B61ECBD4F}" presName="spacer" presStyleCnt="0"/>
      <dgm:spPr/>
    </dgm:pt>
    <dgm:pt modelId="{FBD32488-9D52-4896-AF21-2FA8E3A391DB}" type="pres">
      <dgm:prSet presAssocID="{43E577FA-8441-47AB-BA33-3B4984637E2D}" presName="parentText" presStyleLbl="node1" presStyleIdx="2" presStyleCnt="6">
        <dgm:presLayoutVars>
          <dgm:chMax val="0"/>
          <dgm:bulletEnabled val="1"/>
        </dgm:presLayoutVars>
      </dgm:prSet>
      <dgm:spPr/>
      <dgm:t>
        <a:bodyPr/>
        <a:lstStyle/>
        <a:p>
          <a:endParaRPr lang="tr-TR"/>
        </a:p>
      </dgm:t>
    </dgm:pt>
    <dgm:pt modelId="{0575BAE4-8552-43C6-8BF8-E83763489FAE}" type="pres">
      <dgm:prSet presAssocID="{3C3BEBF7-4D93-41BE-A36B-5FA864EBB4AD}" presName="spacer" presStyleCnt="0"/>
      <dgm:spPr/>
    </dgm:pt>
    <dgm:pt modelId="{C91583F2-44BA-4B51-8CDA-EEAAEF309E3B}" type="pres">
      <dgm:prSet presAssocID="{DB6C54FD-A350-423D-BE7A-262D8F7985D2}" presName="parentText" presStyleLbl="node1" presStyleIdx="3" presStyleCnt="6">
        <dgm:presLayoutVars>
          <dgm:chMax val="0"/>
          <dgm:bulletEnabled val="1"/>
        </dgm:presLayoutVars>
      </dgm:prSet>
      <dgm:spPr/>
      <dgm:t>
        <a:bodyPr/>
        <a:lstStyle/>
        <a:p>
          <a:endParaRPr lang="tr-TR"/>
        </a:p>
      </dgm:t>
    </dgm:pt>
    <dgm:pt modelId="{C8A97BEC-8E10-4CAB-B871-5730294CBDD1}" type="pres">
      <dgm:prSet presAssocID="{4891A57E-6940-49F1-9FD5-205898F12042}" presName="spacer" presStyleCnt="0"/>
      <dgm:spPr/>
    </dgm:pt>
    <dgm:pt modelId="{50938D5C-19FD-4E47-AD5F-EF4618E55114}" type="pres">
      <dgm:prSet presAssocID="{9FAA007C-7C0A-4F12-8437-F8715629780F}" presName="parentText" presStyleLbl="node1" presStyleIdx="4" presStyleCnt="6">
        <dgm:presLayoutVars>
          <dgm:chMax val="0"/>
          <dgm:bulletEnabled val="1"/>
        </dgm:presLayoutVars>
      </dgm:prSet>
      <dgm:spPr/>
      <dgm:t>
        <a:bodyPr/>
        <a:lstStyle/>
        <a:p>
          <a:endParaRPr lang="tr-TR"/>
        </a:p>
      </dgm:t>
    </dgm:pt>
    <dgm:pt modelId="{44893BE2-D4C7-43BC-8704-5782A10C5E48}" type="pres">
      <dgm:prSet presAssocID="{DA7E65FB-A2F3-468D-8BCF-81DBFC0AB513}" presName="spacer" presStyleCnt="0"/>
      <dgm:spPr/>
    </dgm:pt>
    <dgm:pt modelId="{3E7E2EFD-B22F-4E0B-845A-74A0368AFE9E}" type="pres">
      <dgm:prSet presAssocID="{08B15435-A1C2-4926-BDD1-177F80A17474}" presName="parentText" presStyleLbl="node1" presStyleIdx="5" presStyleCnt="6" custLinFactNeighborX="-11375" custLinFactNeighborY="10768">
        <dgm:presLayoutVars>
          <dgm:chMax val="0"/>
          <dgm:bulletEnabled val="1"/>
        </dgm:presLayoutVars>
      </dgm:prSet>
      <dgm:spPr/>
      <dgm:t>
        <a:bodyPr/>
        <a:lstStyle/>
        <a:p>
          <a:endParaRPr lang="tr-TR"/>
        </a:p>
      </dgm:t>
    </dgm:pt>
  </dgm:ptLst>
  <dgm:cxnLst>
    <dgm:cxn modelId="{9A0E0CD5-6C7D-4605-A5A5-5BEEFD1C39D2}" type="presOf" srcId="{9FAA007C-7C0A-4F12-8437-F8715629780F}" destId="{50938D5C-19FD-4E47-AD5F-EF4618E55114}" srcOrd="0" destOrd="0" presId="urn:microsoft.com/office/officeart/2005/8/layout/vList2"/>
    <dgm:cxn modelId="{ED9AA745-70A8-4A32-AA5A-955636730C69}" srcId="{EEF55CD8-9B9A-42EE-A28F-39EBD9D1D361}" destId="{EFAD732B-5F88-46EA-BBF7-1053F6B91B86}" srcOrd="1" destOrd="0" parTransId="{A04DC891-F829-4DE9-986D-45B5126D0567}" sibTransId="{A19075A0-56D5-456E-BE3B-7B6B61ECBD4F}"/>
    <dgm:cxn modelId="{D37029D3-11B1-4223-BB91-02EE4370E3E4}" srcId="{EEF55CD8-9B9A-42EE-A28F-39EBD9D1D361}" destId="{08B15435-A1C2-4926-BDD1-177F80A17474}" srcOrd="5" destOrd="0" parTransId="{23207DD7-3373-499B-81F8-02C029BB8D80}" sibTransId="{7AFA0F4D-ED4B-4354-9D01-DF6C0D93F14D}"/>
    <dgm:cxn modelId="{6333C607-6253-4F4E-A9E3-E489C2CE0BDB}" srcId="{EEF55CD8-9B9A-42EE-A28F-39EBD9D1D361}" destId="{43E577FA-8441-47AB-BA33-3B4984637E2D}" srcOrd="2" destOrd="0" parTransId="{3B6B2CC3-916A-4C88-B155-1FBDF47515D7}" sibTransId="{3C3BEBF7-4D93-41BE-A36B-5FA864EBB4AD}"/>
    <dgm:cxn modelId="{8AF57927-D8D4-48A9-9117-C081295F35F4}" srcId="{EEF55CD8-9B9A-42EE-A28F-39EBD9D1D361}" destId="{7FD4CF12-A087-44C0-BFDA-06979C49A281}" srcOrd="0" destOrd="0" parTransId="{91E3A729-99A4-4F31-8E6E-D1212E8C775F}" sibTransId="{CDB6BCF9-ADD3-4833-ABEE-A3529517DB84}"/>
    <dgm:cxn modelId="{7DE25470-5C00-45D0-A9C3-AFEE172204C9}" srcId="{EEF55CD8-9B9A-42EE-A28F-39EBD9D1D361}" destId="{9FAA007C-7C0A-4F12-8437-F8715629780F}" srcOrd="4" destOrd="0" parTransId="{DDA2634D-D939-4210-8B7E-F16C6CB0D03F}" sibTransId="{DA7E65FB-A2F3-468D-8BCF-81DBFC0AB513}"/>
    <dgm:cxn modelId="{1B8E5A99-3D26-48AA-B4E7-359B59227325}" type="presOf" srcId="{08B15435-A1C2-4926-BDD1-177F80A17474}" destId="{3E7E2EFD-B22F-4E0B-845A-74A0368AFE9E}" srcOrd="0" destOrd="0" presId="urn:microsoft.com/office/officeart/2005/8/layout/vList2"/>
    <dgm:cxn modelId="{FEEEB488-6893-4B1B-8BBC-33C8A0F5914A}" srcId="{EEF55CD8-9B9A-42EE-A28F-39EBD9D1D361}" destId="{DB6C54FD-A350-423D-BE7A-262D8F7985D2}" srcOrd="3" destOrd="0" parTransId="{A96573FB-F67A-4AD1-A157-BC25CB4BEE96}" sibTransId="{4891A57E-6940-49F1-9FD5-205898F12042}"/>
    <dgm:cxn modelId="{AC36C5CF-A462-49EE-B75E-2D6007C59AC8}" type="presOf" srcId="{DB6C54FD-A350-423D-BE7A-262D8F7985D2}" destId="{C91583F2-44BA-4B51-8CDA-EEAAEF309E3B}" srcOrd="0" destOrd="0" presId="urn:microsoft.com/office/officeart/2005/8/layout/vList2"/>
    <dgm:cxn modelId="{945DD99F-C47E-4F10-B18C-D279B93A8F17}" type="presOf" srcId="{EEF55CD8-9B9A-42EE-A28F-39EBD9D1D361}" destId="{98EE678A-D65B-4BC5-9851-DB3A912E4C01}" srcOrd="0" destOrd="0" presId="urn:microsoft.com/office/officeart/2005/8/layout/vList2"/>
    <dgm:cxn modelId="{5BC280C4-0EF2-4A7E-983A-174ECC0C6653}" type="presOf" srcId="{43E577FA-8441-47AB-BA33-3B4984637E2D}" destId="{FBD32488-9D52-4896-AF21-2FA8E3A391DB}" srcOrd="0" destOrd="0" presId="urn:microsoft.com/office/officeart/2005/8/layout/vList2"/>
    <dgm:cxn modelId="{70B33A76-BBB9-4DFA-BB77-F52F393FC913}" type="presOf" srcId="{7FD4CF12-A087-44C0-BFDA-06979C49A281}" destId="{FF8F6843-C4EE-48E4-9B65-F686FE43CE6F}" srcOrd="0" destOrd="0" presId="urn:microsoft.com/office/officeart/2005/8/layout/vList2"/>
    <dgm:cxn modelId="{8DBA407C-2F3A-4B8D-9C48-DB0CB8B75BBE}" type="presOf" srcId="{EFAD732B-5F88-46EA-BBF7-1053F6B91B86}" destId="{F8054FE8-3E35-44F6-B757-570124AF5FA0}" srcOrd="0" destOrd="0" presId="urn:microsoft.com/office/officeart/2005/8/layout/vList2"/>
    <dgm:cxn modelId="{CD413710-1DDD-494A-9A4C-2E7814DA0580}" type="presParOf" srcId="{98EE678A-D65B-4BC5-9851-DB3A912E4C01}" destId="{FF8F6843-C4EE-48E4-9B65-F686FE43CE6F}" srcOrd="0" destOrd="0" presId="urn:microsoft.com/office/officeart/2005/8/layout/vList2"/>
    <dgm:cxn modelId="{5A64434B-517B-498C-814B-A5854AC18D29}" type="presParOf" srcId="{98EE678A-D65B-4BC5-9851-DB3A912E4C01}" destId="{E26906AB-CDF0-43AE-9511-11A2CE71FF11}" srcOrd="1" destOrd="0" presId="urn:microsoft.com/office/officeart/2005/8/layout/vList2"/>
    <dgm:cxn modelId="{615C476C-4D99-4493-9FAE-023C5A34975F}" type="presParOf" srcId="{98EE678A-D65B-4BC5-9851-DB3A912E4C01}" destId="{F8054FE8-3E35-44F6-B757-570124AF5FA0}" srcOrd="2" destOrd="0" presId="urn:microsoft.com/office/officeart/2005/8/layout/vList2"/>
    <dgm:cxn modelId="{67BED3D0-29B8-4FC3-8D07-8A5B2CDDB92C}" type="presParOf" srcId="{98EE678A-D65B-4BC5-9851-DB3A912E4C01}" destId="{B61B1E7A-7C07-42E4-B6A3-37B15CCF58FF}" srcOrd="3" destOrd="0" presId="urn:microsoft.com/office/officeart/2005/8/layout/vList2"/>
    <dgm:cxn modelId="{6B8F9609-4D61-48FB-B24F-7AB3FC0CA8CC}" type="presParOf" srcId="{98EE678A-D65B-4BC5-9851-DB3A912E4C01}" destId="{FBD32488-9D52-4896-AF21-2FA8E3A391DB}" srcOrd="4" destOrd="0" presId="urn:microsoft.com/office/officeart/2005/8/layout/vList2"/>
    <dgm:cxn modelId="{57697F01-7AD4-42A6-9694-6A340C210A8E}" type="presParOf" srcId="{98EE678A-D65B-4BC5-9851-DB3A912E4C01}" destId="{0575BAE4-8552-43C6-8BF8-E83763489FAE}" srcOrd="5" destOrd="0" presId="urn:microsoft.com/office/officeart/2005/8/layout/vList2"/>
    <dgm:cxn modelId="{19B86393-CF44-4DB6-91C0-1AA1AE77C477}" type="presParOf" srcId="{98EE678A-D65B-4BC5-9851-DB3A912E4C01}" destId="{C91583F2-44BA-4B51-8CDA-EEAAEF309E3B}" srcOrd="6" destOrd="0" presId="urn:microsoft.com/office/officeart/2005/8/layout/vList2"/>
    <dgm:cxn modelId="{3865BA2A-D806-4485-B359-97DA8F6F268D}" type="presParOf" srcId="{98EE678A-D65B-4BC5-9851-DB3A912E4C01}" destId="{C8A97BEC-8E10-4CAB-B871-5730294CBDD1}" srcOrd="7" destOrd="0" presId="urn:microsoft.com/office/officeart/2005/8/layout/vList2"/>
    <dgm:cxn modelId="{20680021-3B25-4BED-AD2A-EB13D4EC0B05}" type="presParOf" srcId="{98EE678A-D65B-4BC5-9851-DB3A912E4C01}" destId="{50938D5C-19FD-4E47-AD5F-EF4618E55114}" srcOrd="8" destOrd="0" presId="urn:microsoft.com/office/officeart/2005/8/layout/vList2"/>
    <dgm:cxn modelId="{68398E2D-FD97-47C3-AF4F-896415DE64E4}" type="presParOf" srcId="{98EE678A-D65B-4BC5-9851-DB3A912E4C01}" destId="{44893BE2-D4C7-43BC-8704-5782A10C5E48}" srcOrd="9" destOrd="0" presId="urn:microsoft.com/office/officeart/2005/8/layout/vList2"/>
    <dgm:cxn modelId="{CFF2EB1C-EFB2-4C8E-9C57-1DF074E830A4}" type="presParOf" srcId="{98EE678A-D65B-4BC5-9851-DB3A912E4C01}" destId="{3E7E2EFD-B22F-4E0B-845A-74A0368AFE9E}"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8F6843-C4EE-48E4-9B65-F686FE43CE6F}">
      <dsp:nvSpPr>
        <dsp:cNvPr id="0" name=""/>
        <dsp:cNvSpPr/>
      </dsp:nvSpPr>
      <dsp:spPr>
        <a:xfrm>
          <a:off x="0" y="46641"/>
          <a:ext cx="8229600" cy="671580"/>
        </a:xfrm>
        <a:prstGeom prst="round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hlinkClick xmlns:r="http://schemas.openxmlformats.org/officeDocument/2006/relationships" r:id="rId1"/>
            </a:rPr>
            <a:t>www.yok.gov.tr</a:t>
          </a:r>
          <a:endParaRPr lang="tr-TR" sz="2800" kern="1200" dirty="0"/>
        </a:p>
      </dsp:txBody>
      <dsp:txXfrm>
        <a:off x="32784" y="79425"/>
        <a:ext cx="8164032" cy="606012"/>
      </dsp:txXfrm>
    </dsp:sp>
    <dsp:sp modelId="{F8054FE8-3E35-44F6-B757-570124AF5FA0}">
      <dsp:nvSpPr>
        <dsp:cNvPr id="0" name=""/>
        <dsp:cNvSpPr/>
      </dsp:nvSpPr>
      <dsp:spPr>
        <a:xfrm>
          <a:off x="0" y="798861"/>
          <a:ext cx="8229600" cy="671580"/>
        </a:xfrm>
        <a:prstGeom prst="round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t>Projeler</a:t>
          </a:r>
          <a:endParaRPr lang="tr-TR" sz="2800" kern="1200" dirty="0"/>
        </a:p>
      </dsp:txBody>
      <dsp:txXfrm>
        <a:off x="32784" y="831645"/>
        <a:ext cx="8164032" cy="606012"/>
      </dsp:txXfrm>
    </dsp:sp>
    <dsp:sp modelId="{FBD32488-9D52-4896-AF21-2FA8E3A391DB}">
      <dsp:nvSpPr>
        <dsp:cNvPr id="0" name=""/>
        <dsp:cNvSpPr/>
      </dsp:nvSpPr>
      <dsp:spPr>
        <a:xfrm>
          <a:off x="0" y="1551081"/>
          <a:ext cx="8229600" cy="671580"/>
        </a:xfrm>
        <a:prstGeom prst="round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t>Ortak Proje Yürüttüğümüz Kurumlar</a:t>
          </a:r>
          <a:endParaRPr lang="tr-TR" sz="2800" kern="1200" dirty="0"/>
        </a:p>
      </dsp:txBody>
      <dsp:txXfrm>
        <a:off x="32784" y="1583865"/>
        <a:ext cx="8164032" cy="606012"/>
      </dsp:txXfrm>
    </dsp:sp>
    <dsp:sp modelId="{C91583F2-44BA-4B51-8CDA-EEAAEF309E3B}">
      <dsp:nvSpPr>
        <dsp:cNvPr id="0" name=""/>
        <dsp:cNvSpPr/>
      </dsp:nvSpPr>
      <dsp:spPr>
        <a:xfrm>
          <a:off x="0" y="2303301"/>
          <a:ext cx="8229600" cy="671580"/>
        </a:xfrm>
        <a:prstGeom prst="round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t>Ulaştırma, Denizcilik ve Haberleşme Bakanlığı</a:t>
          </a:r>
          <a:endParaRPr lang="tr-TR" sz="2800" kern="1200" dirty="0"/>
        </a:p>
      </dsp:txBody>
      <dsp:txXfrm>
        <a:off x="32784" y="2336085"/>
        <a:ext cx="8164032" cy="606012"/>
      </dsp:txXfrm>
    </dsp:sp>
    <dsp:sp modelId="{50938D5C-19FD-4E47-AD5F-EF4618E55114}">
      <dsp:nvSpPr>
        <dsp:cNvPr id="0" name=""/>
        <dsp:cNvSpPr/>
      </dsp:nvSpPr>
      <dsp:spPr>
        <a:xfrm>
          <a:off x="0" y="3055521"/>
          <a:ext cx="8229600" cy="671580"/>
        </a:xfrm>
        <a:prstGeom prst="round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t>Sivil Havacılık Genel Müdürlüğü</a:t>
          </a:r>
          <a:endParaRPr lang="tr-TR" sz="2800" kern="1200" dirty="0"/>
        </a:p>
      </dsp:txBody>
      <dsp:txXfrm>
        <a:off x="32784" y="3088305"/>
        <a:ext cx="8164032" cy="606012"/>
      </dsp:txXfrm>
    </dsp:sp>
    <dsp:sp modelId="{3E7E2EFD-B22F-4E0B-845A-74A0368AFE9E}">
      <dsp:nvSpPr>
        <dsp:cNvPr id="0" name=""/>
        <dsp:cNvSpPr/>
      </dsp:nvSpPr>
      <dsp:spPr>
        <a:xfrm>
          <a:off x="0" y="3816424"/>
          <a:ext cx="8229600" cy="671580"/>
        </a:xfrm>
        <a:prstGeom prst="roundRect">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t>Link</a:t>
          </a:r>
          <a:endParaRPr lang="tr-TR" sz="2800" kern="1200" dirty="0"/>
        </a:p>
      </dsp:txBody>
      <dsp:txXfrm>
        <a:off x="32784" y="3849208"/>
        <a:ext cx="8164032" cy="6060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53F455-290D-4D17-A224-021C3FED7003}" type="datetimeFigureOut">
              <a:rPr lang="tr-TR" smtClean="0"/>
              <a:pPr/>
              <a:t>6.01.2016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4D38E3-28A4-4919-BA2B-FEA451F90686}" type="slidenum">
              <a:rPr lang="tr-TR" smtClean="0"/>
              <a:pPr/>
              <a:t>‹#›</a:t>
            </a:fld>
            <a:endParaRPr lang="tr-TR"/>
          </a:p>
        </p:txBody>
      </p:sp>
    </p:spTree>
    <p:extLst>
      <p:ext uri="{BB962C8B-B14F-4D97-AF65-F5344CB8AC3E}">
        <p14:creationId xmlns:p14="http://schemas.microsoft.com/office/powerpoint/2010/main" val="407491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pic>
        <p:nvPicPr>
          <p:cNvPr id="22530" name="Picture 2" descr="https://encrypted-tbn1.gstatic.com/images?q=tbn:ANd9GcQOPPxlU1yIMff_9ca5cBVmKDvT2nAalc82fq22qyvZUdE-HiMgLA"/>
          <p:cNvPicPr>
            <a:picLocks noChangeAspect="1" noChangeArrowheads="1"/>
          </p:cNvPicPr>
          <p:nvPr userDrawn="1"/>
        </p:nvPicPr>
        <p:blipFill>
          <a:blip r:embed="rId2" cstate="print"/>
          <a:srcRect/>
          <a:stretch>
            <a:fillRect/>
          </a:stretch>
        </p:blipFill>
        <p:spPr bwMode="auto">
          <a:xfrm>
            <a:off x="6231954" y="182141"/>
            <a:ext cx="2876550" cy="1590675"/>
          </a:xfrm>
          <a:prstGeom prst="rect">
            <a:avLst/>
          </a:prstGeom>
          <a:noFill/>
        </p:spPr>
      </p:pic>
      <p:pic>
        <p:nvPicPr>
          <p:cNvPr id="22532" name="Picture 4" descr="http://www.yok.gov.tr/documents/10279/202249/JPG_Formatinda_YOK-Logo.jpg"/>
          <p:cNvPicPr>
            <a:picLocks noChangeAspect="1" noChangeArrowheads="1"/>
          </p:cNvPicPr>
          <p:nvPr userDrawn="1"/>
        </p:nvPicPr>
        <p:blipFill>
          <a:blip r:embed="rId3" cstate="print"/>
          <a:srcRect/>
          <a:stretch>
            <a:fillRect/>
          </a:stretch>
        </p:blipFill>
        <p:spPr bwMode="auto">
          <a:xfrm>
            <a:off x="0" y="144016"/>
            <a:ext cx="2854378" cy="1628800"/>
          </a:xfrm>
          <a:prstGeom prst="rect">
            <a:avLst/>
          </a:prstGeom>
          <a:noFill/>
        </p:spPr>
      </p:pic>
      <p:sp>
        <p:nvSpPr>
          <p:cNvPr id="9" name="1 Başlık"/>
          <p:cNvSpPr txBox="1">
            <a:spLocks/>
          </p:cNvSpPr>
          <p:nvPr userDrawn="1"/>
        </p:nvSpPr>
        <p:spPr>
          <a:xfrm>
            <a:off x="688032" y="-57249"/>
            <a:ext cx="7772400" cy="1470025"/>
          </a:xfrm>
          <a:prstGeom prst="rect">
            <a:avLst/>
          </a:prstGeom>
        </p:spPr>
        <p:txBody>
          <a:bodyPr vert="horz" lIns="91440" tIns="45720" rIns="91440" bIns="45720" rtlCol="0" anchor="ctr">
            <a:normAutofit fontScale="97500" lnSpcReduction="10000"/>
          </a:bodyPr>
          <a:lstStyle/>
          <a:p>
            <a:pPr lvl="0" algn="ctr">
              <a:spcBef>
                <a:spcPct val="0"/>
              </a:spcBef>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r>
              <a:rPr lang="tr-TR" sz="2800" dirty="0" smtClean="0"/>
              <a:t> SİVİL HAVACILIK </a:t>
            </a:r>
          </a:p>
          <a:p>
            <a:pPr lvl="0" algn="ctr">
              <a:spcBef>
                <a:spcPct val="0"/>
              </a:spcBef>
            </a:pPr>
            <a:r>
              <a:rPr lang="tr-TR" sz="2800" dirty="0" smtClean="0"/>
              <a:t>KOMİSYONU 7. TOPLANTISI </a:t>
            </a: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buClr>
                <a:srgbClr val="FF0000"/>
              </a:buCl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a:xfrm>
            <a:off x="2294384" y="6356350"/>
            <a:ext cx="2133600" cy="365125"/>
          </a:xfrm>
        </p:spPr>
        <p:txBody>
          <a:bodyPr/>
          <a:lstStyle/>
          <a:p>
            <a:r>
              <a:rPr lang="tr-TR" smtClean="0"/>
              <a:t>15.09.2015</a:t>
            </a:r>
            <a:endParaRPr lang="tr-TR"/>
          </a:p>
        </p:txBody>
      </p:sp>
      <p:sp>
        <p:nvSpPr>
          <p:cNvPr id="5" name="4 Altbilgi Yer Tutucusu"/>
          <p:cNvSpPr>
            <a:spLocks noGrp="1"/>
          </p:cNvSpPr>
          <p:nvPr>
            <p:ph type="ftr" sz="quarter" idx="11"/>
          </p:nvPr>
        </p:nvSpPr>
        <p:spPr>
          <a:xfrm>
            <a:off x="3635896" y="6356350"/>
            <a:ext cx="2895600" cy="365125"/>
          </a:xfrm>
        </p:spPr>
        <p:txBody>
          <a:bodyPr/>
          <a:lstStyle/>
          <a:p>
            <a:r>
              <a:rPr lang="tr-TR" dirty="0" smtClean="0"/>
              <a:t>Sivil Havacılık Komisyonu  7. Toplantısı</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cxnSp>
        <p:nvCxnSpPr>
          <p:cNvPr id="8" name="7 Düz Bağlayıcı"/>
          <p:cNvCxnSpPr/>
          <p:nvPr userDrawn="1"/>
        </p:nvCxnSpPr>
        <p:spPr>
          <a:xfrm>
            <a:off x="0" y="6021288"/>
            <a:ext cx="9144000"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pic>
        <p:nvPicPr>
          <p:cNvPr id="21506" name="Picture 2" descr="http://www.yok.gov.tr/documents/10279/202249/JPG_Formatinda_YOK-Logo.jpg"/>
          <p:cNvPicPr>
            <a:picLocks noChangeAspect="1" noChangeArrowheads="1"/>
          </p:cNvPicPr>
          <p:nvPr userDrawn="1"/>
        </p:nvPicPr>
        <p:blipFill>
          <a:blip r:embed="rId4" cstate="print"/>
          <a:srcRect/>
          <a:stretch>
            <a:fillRect/>
          </a:stretch>
        </p:blipFill>
        <p:spPr bwMode="auto">
          <a:xfrm>
            <a:off x="467544" y="6169597"/>
            <a:ext cx="1224136" cy="688404"/>
          </a:xfrm>
          <a:prstGeom prst="rect">
            <a:avLst/>
          </a:prstGeom>
          <a:noFill/>
        </p:spPr>
      </p:pic>
      <p:pic>
        <p:nvPicPr>
          <p:cNvPr id="10" name="Picture 2" descr="https://encrypted-tbn1.gstatic.com/images?q=tbn:ANd9GcQOPPxlU1yIMff_9ca5cBVmKDvT2nAalc82fq22qyvZUdE-HiMgLA"/>
          <p:cNvPicPr>
            <a:picLocks noChangeAspect="1" noChangeArrowheads="1"/>
          </p:cNvPicPr>
          <p:nvPr userDrawn="1"/>
        </p:nvPicPr>
        <p:blipFill>
          <a:blip r:embed="rId5" cstate="print"/>
          <a:srcRect/>
          <a:stretch>
            <a:fillRect/>
          </a:stretch>
        </p:blipFill>
        <p:spPr bwMode="auto">
          <a:xfrm>
            <a:off x="7164288" y="6093296"/>
            <a:ext cx="1438274" cy="764704"/>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r>
              <a:rPr lang="tr-TR" smtClean="0"/>
              <a:t>15.09.2015</a:t>
            </a:r>
            <a:endParaRPr lang="tr-TR"/>
          </a:p>
        </p:txBody>
      </p:sp>
      <p:sp>
        <p:nvSpPr>
          <p:cNvPr id="6" name="5 Altbilgi Yer Tutucusu"/>
          <p:cNvSpPr>
            <a:spLocks noGrp="1"/>
          </p:cNvSpPr>
          <p:nvPr>
            <p:ph type="ftr" sz="quarter" idx="11"/>
          </p:nvPr>
        </p:nvSpPr>
        <p:spPr/>
        <p:txBody>
          <a:bodyPr/>
          <a:lstStyle/>
          <a:p>
            <a:r>
              <a:rPr lang="tr-TR" smtClean="0"/>
              <a:t>Sivil Havacılık Komisyonu  7. Toplantısı</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r>
              <a:rPr lang="tr-TR" smtClean="0"/>
              <a:t>15.09.2015</a:t>
            </a:r>
            <a:endParaRPr lang="tr-TR"/>
          </a:p>
        </p:txBody>
      </p:sp>
      <p:sp>
        <p:nvSpPr>
          <p:cNvPr id="8" name="7 Altbilgi Yer Tutucusu"/>
          <p:cNvSpPr>
            <a:spLocks noGrp="1"/>
          </p:cNvSpPr>
          <p:nvPr>
            <p:ph type="ftr" sz="quarter" idx="11"/>
          </p:nvPr>
        </p:nvSpPr>
        <p:spPr/>
        <p:txBody>
          <a:bodyPr/>
          <a:lstStyle/>
          <a:p>
            <a:r>
              <a:rPr lang="tr-TR" smtClean="0"/>
              <a:t>Sivil Havacılık Komisyonu  7. Toplantısı</a:t>
            </a:r>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r>
              <a:rPr lang="tr-TR" smtClean="0"/>
              <a:t>15.09.2015</a:t>
            </a:r>
            <a:endParaRPr lang="tr-TR"/>
          </a:p>
        </p:txBody>
      </p:sp>
      <p:sp>
        <p:nvSpPr>
          <p:cNvPr id="4" name="3 Altbilgi Yer Tutucusu"/>
          <p:cNvSpPr>
            <a:spLocks noGrp="1"/>
          </p:cNvSpPr>
          <p:nvPr>
            <p:ph type="ftr" sz="quarter" idx="11"/>
          </p:nvPr>
        </p:nvSpPr>
        <p:spPr/>
        <p:txBody>
          <a:bodyPr/>
          <a:lstStyle/>
          <a:p>
            <a:r>
              <a:rPr lang="tr-TR" smtClean="0"/>
              <a:t>Sivil Havacılık Komisyonu  7. Toplantısı</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r>
              <a:rPr lang="tr-TR" smtClean="0"/>
              <a:t>15.09.2015</a:t>
            </a:r>
            <a:endParaRPr lang="tr-TR"/>
          </a:p>
        </p:txBody>
      </p:sp>
      <p:sp>
        <p:nvSpPr>
          <p:cNvPr id="3" name="2 Altbilgi Yer Tutucusu"/>
          <p:cNvSpPr>
            <a:spLocks noGrp="1"/>
          </p:cNvSpPr>
          <p:nvPr>
            <p:ph type="ftr" sz="quarter" idx="11"/>
          </p:nvPr>
        </p:nvSpPr>
        <p:spPr/>
        <p:txBody>
          <a:bodyPr/>
          <a:lstStyle/>
          <a:p>
            <a:r>
              <a:rPr lang="tr-TR" smtClean="0"/>
              <a:t>Sivil Havacılık Komisyonu  7. Toplantısı</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r>
              <a:rPr lang="tr-TR" smtClean="0"/>
              <a:t>15.09.2015</a:t>
            </a:r>
            <a:endParaRPr lang="tr-TR"/>
          </a:p>
        </p:txBody>
      </p:sp>
      <p:sp>
        <p:nvSpPr>
          <p:cNvPr id="6" name="5 Altbilgi Yer Tutucusu"/>
          <p:cNvSpPr>
            <a:spLocks noGrp="1"/>
          </p:cNvSpPr>
          <p:nvPr>
            <p:ph type="ftr" sz="quarter" idx="11"/>
          </p:nvPr>
        </p:nvSpPr>
        <p:spPr/>
        <p:txBody>
          <a:bodyPr/>
          <a:lstStyle/>
          <a:p>
            <a:r>
              <a:rPr lang="tr-TR" smtClean="0"/>
              <a:t>Sivil Havacılık Komisyonu  7. Toplantısı</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r>
              <a:rPr lang="tr-TR" smtClean="0"/>
              <a:t>15.09.2015</a:t>
            </a:r>
            <a:endParaRPr lang="tr-TR"/>
          </a:p>
        </p:txBody>
      </p:sp>
      <p:sp>
        <p:nvSpPr>
          <p:cNvPr id="6" name="5 Altbilgi Yer Tutucusu"/>
          <p:cNvSpPr>
            <a:spLocks noGrp="1"/>
          </p:cNvSpPr>
          <p:nvPr>
            <p:ph type="ftr" sz="quarter" idx="11"/>
          </p:nvPr>
        </p:nvSpPr>
        <p:spPr/>
        <p:txBody>
          <a:bodyPr/>
          <a:lstStyle/>
          <a:p>
            <a:r>
              <a:rPr lang="tr-TR" smtClean="0"/>
              <a:t>Sivil Havacılık Komisyonu  7. Toplantısı</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smtClean="0"/>
              <a:t>15.09.2015</a:t>
            </a:r>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Sivil Havacılık Komisyonu  7. Toplantısı</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32048" y="2440905"/>
            <a:ext cx="7772400" cy="1470025"/>
          </a:xfrm>
        </p:spPr>
        <p:txBody>
          <a:bodyPr>
            <a:normAutofit fontScale="90000"/>
          </a:bodyPr>
          <a:lstStyle/>
          <a:p>
            <a:r>
              <a:rPr lang="tr-TR" dirty="0" smtClean="0"/>
              <a:t/>
            </a:r>
            <a:br>
              <a:rPr lang="tr-TR" dirty="0" smtClean="0"/>
            </a:br>
            <a:r>
              <a:rPr lang="tr-TR" dirty="0" smtClean="0"/>
              <a:t/>
            </a:r>
            <a:br>
              <a:rPr lang="tr-TR" dirty="0" smtClean="0"/>
            </a:br>
            <a:r>
              <a:rPr lang="tr-TR" dirty="0" smtClean="0"/>
              <a:t>YÖK FAALİYETLERİ</a:t>
            </a:r>
            <a:br>
              <a:rPr lang="tr-TR" dirty="0" smtClean="0"/>
            </a:br>
            <a:endParaRPr lang="tr-TR" dirty="0"/>
          </a:p>
        </p:txBody>
      </p:sp>
      <p:sp>
        <p:nvSpPr>
          <p:cNvPr id="3" name="2 Alt Başlık"/>
          <p:cNvSpPr>
            <a:spLocks noGrp="1"/>
          </p:cNvSpPr>
          <p:nvPr>
            <p:ph type="subTitle" idx="1"/>
          </p:nvPr>
        </p:nvSpPr>
        <p:spPr>
          <a:xfrm>
            <a:off x="1043608" y="5105400"/>
            <a:ext cx="7056784" cy="1752600"/>
          </a:xfrm>
        </p:spPr>
        <p:txBody>
          <a:bodyPr/>
          <a:lstStyle/>
          <a:p>
            <a:pPr algn="r"/>
            <a:r>
              <a:rPr lang="tr-TR" dirty="0" smtClean="0"/>
              <a:t>Yrd. Doç. Dr. M. Dilek AVŞAROĞLU ERKAN </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SHK-5/4	Bölüm isim değişikliğinin yapılması</a:t>
            </a:r>
            <a:endParaRPr lang="tr-TR" dirty="0"/>
          </a:p>
        </p:txBody>
      </p:sp>
      <p:sp>
        <p:nvSpPr>
          <p:cNvPr id="3" name="2 İçerik Yer Tutucusu"/>
          <p:cNvSpPr>
            <a:spLocks noGrp="1"/>
          </p:cNvSpPr>
          <p:nvPr>
            <p:ph idx="1"/>
          </p:nvPr>
        </p:nvSpPr>
        <p:spPr/>
        <p:txBody>
          <a:bodyPr>
            <a:normAutofit lnSpcReduction="10000"/>
          </a:bodyPr>
          <a:lstStyle/>
          <a:p>
            <a:r>
              <a:rPr lang="tr-TR" dirty="0" smtClean="0"/>
              <a:t>Yer İşletme alanında 2 yıllık ve 4 yıllık programların isim ve müfredatları konusunda yapılan çalışmalar sonucu 4 yıllık program isimlerinin “</a:t>
            </a:r>
            <a:r>
              <a:rPr lang="tr-TR" u="sng" dirty="0" smtClean="0"/>
              <a:t>Havacılık Yönetimi</a:t>
            </a:r>
            <a:r>
              <a:rPr lang="tr-TR" dirty="0" smtClean="0"/>
              <a:t>” olarak değiştirilmesi, 2 yıllık program isimlerinin “</a:t>
            </a:r>
            <a:r>
              <a:rPr lang="tr-TR" u="sng" dirty="0" smtClean="0"/>
              <a:t>Sivil Hava Ulaştırma İşletmeciliği</a:t>
            </a:r>
            <a:r>
              <a:rPr lang="tr-TR" dirty="0" smtClean="0"/>
              <a:t>” olarak kalması; gerek var olan gerekse de yeni açılacak bölüm ve program isimlerinin revize edilmesi hususu YÖK Yürütme Kurulu’nda görüşülmüş olup karara bağlanmıştır.</a:t>
            </a:r>
            <a:endParaRPr lang="tr-TR" dirty="0"/>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SHK-5/5	Özel şartların tercih kılavuzunda yer alması</a:t>
            </a:r>
            <a:endParaRPr lang="tr-TR" dirty="0"/>
          </a:p>
        </p:txBody>
      </p:sp>
      <p:sp>
        <p:nvSpPr>
          <p:cNvPr id="3" name="2 İçerik Yer Tutucusu"/>
          <p:cNvSpPr>
            <a:spLocks noGrp="1"/>
          </p:cNvSpPr>
          <p:nvPr>
            <p:ph idx="1"/>
          </p:nvPr>
        </p:nvSpPr>
        <p:spPr/>
        <p:txBody>
          <a:bodyPr/>
          <a:lstStyle/>
          <a:p>
            <a:r>
              <a:rPr lang="tr-TR" dirty="0" smtClean="0"/>
              <a:t> ÖSYS kılavuzunda Kabin Hizmetleri, Yer İşletme, Uçak Bakım ve Pilotluk Eğitimi için öğrenci adaylarında aranan özel şartlara yer vermeyen üniversitelerin de bu şartları ÖSYS kılavuzunda belirtmesi hususu YÖK Yürütme Kurulu’nda görüşülmüş olup karara bağlanmıştır.</a:t>
            </a:r>
          </a:p>
          <a:p>
            <a:endParaRPr lang="tr-TR" dirty="0">
              <a:solidFill>
                <a:srgbClr val="FF0000"/>
              </a:solidFill>
            </a:endParaRP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SHK-5/7	Eğitimci envanterinin çıkarılması</a:t>
            </a:r>
            <a:endParaRPr lang="tr-TR" dirty="0"/>
          </a:p>
        </p:txBody>
      </p:sp>
      <p:sp>
        <p:nvSpPr>
          <p:cNvPr id="3" name="2 İçerik Yer Tutucusu"/>
          <p:cNvSpPr>
            <a:spLocks noGrp="1"/>
          </p:cNvSpPr>
          <p:nvPr>
            <p:ph idx="1"/>
          </p:nvPr>
        </p:nvSpPr>
        <p:spPr/>
        <p:txBody>
          <a:bodyPr>
            <a:normAutofit/>
          </a:bodyPr>
          <a:lstStyle/>
          <a:p>
            <a:r>
              <a:rPr lang="tr-TR" dirty="0" smtClean="0"/>
              <a:t>Üniversitelerle gerekli yazışmalar YÖK tarafından yapılmıştır. </a:t>
            </a:r>
          </a:p>
          <a:p>
            <a:r>
              <a:rPr lang="tr-TR" dirty="0" smtClean="0"/>
              <a:t>Üniversitelerden gelen yazılar YÖK tarafından derlenerek cevap göndermeyen üniversiteler 6. toplantıda komisyon ile paylaşılmıştır. </a:t>
            </a:r>
          </a:p>
          <a:p>
            <a:r>
              <a:rPr lang="tr-TR" dirty="0" smtClean="0"/>
              <a:t>Envanterin son hali analiz edilmek üzere </a:t>
            </a:r>
            <a:r>
              <a:rPr lang="tr-TR" dirty="0" err="1" smtClean="0"/>
              <a:t>EÇG’na</a:t>
            </a:r>
            <a:r>
              <a:rPr lang="tr-TR" dirty="0" smtClean="0"/>
              <a:t> gönderilmiştir.</a:t>
            </a: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SHK-6/1	Minimum öğrenim kazanımlarının müfredatta yer alması</a:t>
            </a:r>
            <a:endParaRPr lang="tr-TR" dirty="0"/>
          </a:p>
        </p:txBody>
      </p:sp>
      <p:sp>
        <p:nvSpPr>
          <p:cNvPr id="3" name="2 İçerik Yer Tutucusu"/>
          <p:cNvSpPr>
            <a:spLocks noGrp="1"/>
          </p:cNvSpPr>
          <p:nvPr>
            <p:ph idx="1"/>
          </p:nvPr>
        </p:nvSpPr>
        <p:spPr/>
        <p:txBody>
          <a:bodyPr>
            <a:normAutofit/>
          </a:bodyPr>
          <a:lstStyle/>
          <a:p>
            <a:r>
              <a:rPr lang="tr-TR" dirty="0" smtClean="0"/>
              <a:t>Türkiye Yükseköğretim Yeterlilikleri Çerçevesi’nde ulaştırma alanında var olan öğrenme kazanımlarına ilave olarak sivil havacılıkla ilgili </a:t>
            </a:r>
            <a:r>
              <a:rPr lang="tr-TR" u="sng" dirty="0" smtClean="0"/>
              <a:t>öğrenme kazanımlarının hâlihazırda programları mevcut olan üniversiteler ve meslek yüksekokullarında uygulanmak üzere bildirilmesi </a:t>
            </a:r>
            <a:r>
              <a:rPr lang="tr-TR" dirty="0" smtClean="0"/>
              <a:t>YÖK Yürütme Kurulu’nda görüşülmüş olup karara bağlanmıştır.</a:t>
            </a:r>
          </a:p>
          <a:p>
            <a:endParaRPr lang="tr-TR" dirty="0">
              <a:solidFill>
                <a:srgbClr val="FF0000"/>
              </a:solidFill>
            </a:endParaRP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SHK-6/3	Mesleğin icrası için aranan şartların tercih kılavuzunda yer alması</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Pilotaj Bölümü’ne MF4 puan türü ile öğrenci alınması, </a:t>
            </a:r>
          </a:p>
          <a:p>
            <a:r>
              <a:rPr lang="tr-TR" dirty="0"/>
              <a:t>A</a:t>
            </a:r>
            <a:r>
              <a:rPr lang="tr-TR" dirty="0" smtClean="0"/>
              <a:t>dayların pilotluk mesleğini icra edebilmek için gerekli </a:t>
            </a:r>
            <a:r>
              <a:rPr lang="tr-TR" dirty="0" err="1" smtClean="0"/>
              <a:t>psikomotor</a:t>
            </a:r>
            <a:r>
              <a:rPr lang="tr-TR" dirty="0" smtClean="0"/>
              <a:t> becerilerini ölçebilmek amacıyla DLR, </a:t>
            </a:r>
            <a:r>
              <a:rPr lang="tr-TR" dirty="0" err="1" smtClean="0"/>
              <a:t>Mollymawk</a:t>
            </a:r>
            <a:r>
              <a:rPr lang="tr-TR" dirty="0" smtClean="0"/>
              <a:t> benzeri (biraz daha basitleştirilmiş) bir test mekanizmasının giriş sistemine entegre edilmesi ve ÖSYS kılavuzunda </a:t>
            </a:r>
            <a:r>
              <a:rPr lang="tr-TR" u="sng" dirty="0" smtClean="0"/>
              <a:t>“Türkiye’de bu sınavı yapan iki merkezden birinde (Türk Hava Yolları ile Sun Express) adayların bu testlere girmiş ve asgari başarı şartını sağlamış olması”</a:t>
            </a:r>
            <a:r>
              <a:rPr lang="tr-TR" dirty="0" smtClean="0"/>
              <a:t> ibaresinin yer alması YÖK Yürütme Kurulu’nda görüşülmüş olup karara bağlanmıştır.</a:t>
            </a: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Ayrıca…</a:t>
            </a:r>
            <a:endParaRPr lang="tr-TR" dirty="0"/>
          </a:p>
        </p:txBody>
      </p:sp>
      <p:sp>
        <p:nvSpPr>
          <p:cNvPr id="3" name="2 İçerik Yer Tutucusu"/>
          <p:cNvSpPr>
            <a:spLocks noGrp="1"/>
          </p:cNvSpPr>
          <p:nvPr>
            <p:ph idx="1"/>
          </p:nvPr>
        </p:nvSpPr>
        <p:spPr>
          <a:xfrm>
            <a:off x="457200" y="1423317"/>
            <a:ext cx="8229600" cy="4525963"/>
          </a:xfrm>
        </p:spPr>
        <p:txBody>
          <a:bodyPr>
            <a:normAutofit/>
          </a:bodyPr>
          <a:lstStyle/>
          <a:p>
            <a:pPr lvl="0"/>
            <a:r>
              <a:rPr lang="tr-TR" dirty="0" smtClean="0"/>
              <a:t>Pilotaj bölümü açmak isteyen üniversitelere Sivil Havacılık Genel Müdürlüğü’nden Uçuş Eğitim Organizasyonu (FTO) yetkisi almadan YÖK tarafından bölüm açılış izni verilmemesi veya bu yetki olmadan bölüm açılış izni verilen üniversitelerden (makul bir süre içerisinde) FTO yetkisi almalarının talep edilmesi hususu YÖK Yürütme Kurulu’nda görüşülmüş olup karara bağlanmıştır.</a:t>
            </a: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dirty="0" smtClean="0"/>
              <a:t>Ayrıca…</a:t>
            </a:r>
            <a:endParaRPr lang="tr-TR" dirty="0"/>
          </a:p>
        </p:txBody>
      </p:sp>
      <p:sp>
        <p:nvSpPr>
          <p:cNvPr id="6" name="Metin Yer Tutucusu 5"/>
          <p:cNvSpPr>
            <a:spLocks noGrp="1"/>
          </p:cNvSpPr>
          <p:nvPr>
            <p:ph type="body" idx="1"/>
          </p:nvPr>
        </p:nvSpPr>
        <p:spPr/>
        <p:txBody>
          <a:bodyPr/>
          <a:lstStyle/>
          <a:p>
            <a:r>
              <a:rPr lang="tr-TR" dirty="0" smtClean="0"/>
              <a:t>YÖK</a:t>
            </a:r>
            <a:endParaRPr lang="tr-TR" dirty="0"/>
          </a:p>
        </p:txBody>
      </p:sp>
      <p:sp>
        <p:nvSpPr>
          <p:cNvPr id="3" name="2 İçerik Yer Tutucusu"/>
          <p:cNvSpPr>
            <a:spLocks noGrp="1"/>
          </p:cNvSpPr>
          <p:nvPr>
            <p:ph sz="half" idx="2"/>
          </p:nvPr>
        </p:nvSpPr>
        <p:spPr/>
        <p:txBody>
          <a:bodyPr>
            <a:normAutofit/>
          </a:bodyPr>
          <a:lstStyle/>
          <a:p>
            <a:pPr lvl="0"/>
            <a:r>
              <a:rPr lang="tr-TR" dirty="0" smtClean="0"/>
              <a:t>2015 yılı staj yerleştirme çalışmaları:</a:t>
            </a:r>
          </a:p>
          <a:p>
            <a:pPr fontAlgn="t"/>
            <a:r>
              <a:rPr lang="tr-TR" dirty="0" smtClean="0">
                <a:solidFill>
                  <a:srgbClr val="FF0000"/>
                </a:solidFill>
              </a:rPr>
              <a:t>Balon </a:t>
            </a:r>
            <a:r>
              <a:rPr lang="tr-TR" dirty="0">
                <a:solidFill>
                  <a:srgbClr val="FF0000"/>
                </a:solidFill>
              </a:rPr>
              <a:t>Pilotluğu</a:t>
            </a:r>
          </a:p>
          <a:p>
            <a:pPr fontAlgn="t"/>
            <a:r>
              <a:rPr lang="tr-TR" dirty="0" smtClean="0">
                <a:solidFill>
                  <a:srgbClr val="FF0000"/>
                </a:solidFill>
              </a:rPr>
              <a:t>Hava </a:t>
            </a:r>
            <a:r>
              <a:rPr lang="tr-TR" dirty="0">
                <a:solidFill>
                  <a:srgbClr val="FF0000"/>
                </a:solidFill>
              </a:rPr>
              <a:t>Trafik Kontrol (Lisans ve </a:t>
            </a:r>
            <a:r>
              <a:rPr lang="tr-TR" dirty="0" err="1">
                <a:solidFill>
                  <a:srgbClr val="FF0000"/>
                </a:solidFill>
              </a:rPr>
              <a:t>Önlisans</a:t>
            </a:r>
            <a:r>
              <a:rPr lang="tr-TR" dirty="0">
                <a:solidFill>
                  <a:srgbClr val="FF0000"/>
                </a:solidFill>
              </a:rPr>
              <a:t>)</a:t>
            </a:r>
          </a:p>
          <a:p>
            <a:pPr fontAlgn="t"/>
            <a:r>
              <a:rPr lang="tr-TR" dirty="0" smtClean="0">
                <a:solidFill>
                  <a:srgbClr val="FF0000"/>
                </a:solidFill>
              </a:rPr>
              <a:t>Pilotaj </a:t>
            </a:r>
            <a:r>
              <a:rPr lang="tr-TR" dirty="0">
                <a:solidFill>
                  <a:srgbClr val="FF0000"/>
                </a:solidFill>
              </a:rPr>
              <a:t>Eğitimi (Lisans-</a:t>
            </a:r>
            <a:r>
              <a:rPr lang="tr-TR" dirty="0" err="1">
                <a:solidFill>
                  <a:srgbClr val="FF0000"/>
                </a:solidFill>
              </a:rPr>
              <a:t>Önlisans</a:t>
            </a:r>
            <a:r>
              <a:rPr lang="tr-TR" dirty="0" smtClean="0">
                <a:solidFill>
                  <a:srgbClr val="FF0000"/>
                </a:solidFill>
              </a:rPr>
              <a:t>)</a:t>
            </a:r>
            <a:endParaRPr lang="tr-TR" dirty="0">
              <a:solidFill>
                <a:srgbClr val="FF0000"/>
              </a:solidFill>
            </a:endParaRPr>
          </a:p>
        </p:txBody>
      </p:sp>
      <p:sp>
        <p:nvSpPr>
          <p:cNvPr id="7" name="Metin Yer Tutucusu 6"/>
          <p:cNvSpPr>
            <a:spLocks noGrp="1"/>
          </p:cNvSpPr>
          <p:nvPr>
            <p:ph type="body" sz="quarter" idx="3"/>
          </p:nvPr>
        </p:nvSpPr>
        <p:spPr/>
        <p:txBody>
          <a:bodyPr/>
          <a:lstStyle/>
          <a:p>
            <a:r>
              <a:rPr lang="tr-TR" dirty="0" smtClean="0"/>
              <a:t>SHGM</a:t>
            </a:r>
            <a:endParaRPr lang="tr-TR" dirty="0"/>
          </a:p>
        </p:txBody>
      </p:sp>
      <p:sp>
        <p:nvSpPr>
          <p:cNvPr id="8" name="İçerik Yer Tutucusu 7"/>
          <p:cNvSpPr>
            <a:spLocks noGrp="1"/>
          </p:cNvSpPr>
          <p:nvPr>
            <p:ph sz="quarter" idx="4"/>
          </p:nvPr>
        </p:nvSpPr>
        <p:spPr/>
        <p:txBody>
          <a:bodyPr>
            <a:normAutofit fontScale="85000" lnSpcReduction="20000"/>
          </a:bodyPr>
          <a:lstStyle/>
          <a:p>
            <a:pPr fontAlgn="t"/>
            <a:r>
              <a:rPr lang="tr-TR" dirty="0"/>
              <a:t>Sivil Hava Ulaştırma İşletmeciliği</a:t>
            </a:r>
          </a:p>
          <a:p>
            <a:pPr fontAlgn="t"/>
            <a:r>
              <a:rPr lang="tr-TR" dirty="0"/>
              <a:t>Sivil Havacılık Kabin Hizmetleri</a:t>
            </a:r>
          </a:p>
          <a:p>
            <a:pPr fontAlgn="t"/>
            <a:r>
              <a:rPr lang="tr-TR" dirty="0"/>
              <a:t>Uçak Gövde Motor Bakım</a:t>
            </a:r>
          </a:p>
          <a:p>
            <a:pPr fontAlgn="t"/>
            <a:r>
              <a:rPr lang="tr-TR" dirty="0"/>
              <a:t>Uçak Mühendisliği</a:t>
            </a:r>
          </a:p>
          <a:p>
            <a:pPr fontAlgn="t"/>
            <a:r>
              <a:rPr lang="tr-TR" dirty="0"/>
              <a:t>Uçak-Elektrik-Elektronik</a:t>
            </a:r>
          </a:p>
          <a:p>
            <a:pPr fontAlgn="t"/>
            <a:r>
              <a:rPr lang="tr-TR" dirty="0"/>
              <a:t>Uçak-Gövde Motor</a:t>
            </a:r>
          </a:p>
          <a:p>
            <a:r>
              <a:rPr lang="tr-TR" dirty="0"/>
              <a:t>Hava Lojistiği</a:t>
            </a:r>
          </a:p>
          <a:p>
            <a:pPr fontAlgn="t"/>
            <a:r>
              <a:rPr lang="tr-TR" dirty="0"/>
              <a:t>Havacılık Elektrik Elektroniği</a:t>
            </a:r>
          </a:p>
          <a:p>
            <a:pPr fontAlgn="t"/>
            <a:r>
              <a:rPr lang="tr-TR" dirty="0"/>
              <a:t>Havacılık İşletmeciliği</a:t>
            </a:r>
          </a:p>
          <a:p>
            <a:pPr fontAlgn="t"/>
            <a:r>
              <a:rPr lang="tr-TR" dirty="0"/>
              <a:t>Havacılık ve Uzay Mühendisliği</a:t>
            </a:r>
          </a:p>
          <a:p>
            <a:pPr fontAlgn="t"/>
            <a:r>
              <a:rPr lang="tr-TR" dirty="0"/>
              <a:t>Havacılıkta Yer Hizmetleri Yönetimi</a:t>
            </a:r>
          </a:p>
          <a:p>
            <a:pPr fontAlgn="t"/>
            <a:r>
              <a:rPr lang="tr-TR" dirty="0"/>
              <a:t>Kabin Hizmetleri</a:t>
            </a:r>
          </a:p>
          <a:p>
            <a:endParaRPr lang="tr-TR" dirty="0"/>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extLst>
      <p:ext uri="{BB962C8B-B14F-4D97-AF65-F5344CB8AC3E}">
        <p14:creationId xmlns:p14="http://schemas.microsoft.com/office/powerpoint/2010/main" val="1902246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ctrTitle"/>
          </p:nvPr>
        </p:nvSpPr>
        <p:spPr/>
        <p:txBody>
          <a:bodyPr/>
          <a:lstStyle/>
          <a:p>
            <a:r>
              <a:rPr lang="tr-TR" dirty="0" smtClean="0"/>
              <a:t>TEŞEKKÜRLER</a:t>
            </a:r>
            <a:endParaRPr lang="tr-TR" dirty="0"/>
          </a:p>
        </p:txBody>
      </p:sp>
      <p:sp>
        <p:nvSpPr>
          <p:cNvPr id="7" name="6 Alt Başlık"/>
          <p:cNvSpPr>
            <a:spLocks noGrp="1"/>
          </p:cNvSpPr>
          <p:nvPr>
            <p:ph type="subTitle" idx="1"/>
          </p:nvPr>
        </p:nvSpPr>
        <p:spPr/>
        <p:txBody>
          <a:bodyPr/>
          <a:lstStyle/>
          <a:p>
            <a:r>
              <a:rPr lang="tr-TR" dirty="0" err="1" smtClean="0"/>
              <a:t>shgmyok</a:t>
            </a:r>
            <a:r>
              <a:rPr lang="tr-TR" dirty="0" smtClean="0"/>
              <a:t>@yok.gov.tr</a:t>
            </a:r>
            <a:endParaRPr lang="tr-TR" dirty="0"/>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SHK-1/3	Havacılık bölümlerinde İngilizce hazırlığın zorunlu olması </a:t>
            </a:r>
            <a:endParaRPr lang="tr-TR" dirty="0"/>
          </a:p>
        </p:txBody>
      </p:sp>
      <p:sp>
        <p:nvSpPr>
          <p:cNvPr id="3" name="2 İçerik Yer Tutucusu"/>
          <p:cNvSpPr>
            <a:spLocks noGrp="1"/>
          </p:cNvSpPr>
          <p:nvPr>
            <p:ph idx="1"/>
          </p:nvPr>
        </p:nvSpPr>
        <p:spPr/>
        <p:txBody>
          <a:bodyPr>
            <a:normAutofit/>
          </a:bodyPr>
          <a:lstStyle/>
          <a:p>
            <a:r>
              <a:rPr lang="tr-TR" dirty="0" smtClean="0"/>
              <a:t>Sivil Havacılık Genel Müdürlüğü’nün  21.01.2013 tarihli 52217814-770/28-887 ve  52217814-051.99/91-2205 sayılı yazılarındaki talebi doğrultusunda üniversitelere YÖK tarafından yazılan yazıda  “</a:t>
            </a:r>
            <a:r>
              <a:rPr lang="tr-TR" u="sng" dirty="0" smtClean="0"/>
              <a:t>Üniversitelerin sivil havacılık alanında programları bulunan Meslek Yüksekokulları’nda bir yıllık zorunlu İngilizce hazırlık sınıfı açılması</a:t>
            </a:r>
            <a:r>
              <a:rPr lang="tr-TR" dirty="0" smtClean="0"/>
              <a:t>” 09.03.2013  tarihli yazı ile önerilmiştir.</a:t>
            </a: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SHK-1/4	Protokol hakkında üniversite görüşlerinin toplanması</a:t>
            </a:r>
            <a:endParaRPr lang="tr-TR" dirty="0"/>
          </a:p>
        </p:txBody>
      </p:sp>
      <p:sp>
        <p:nvSpPr>
          <p:cNvPr id="3" name="2 İçerik Yer Tutucusu"/>
          <p:cNvSpPr>
            <a:spLocks noGrp="1"/>
          </p:cNvSpPr>
          <p:nvPr>
            <p:ph idx="1"/>
          </p:nvPr>
        </p:nvSpPr>
        <p:spPr/>
        <p:txBody>
          <a:bodyPr/>
          <a:lstStyle/>
          <a:p>
            <a:r>
              <a:rPr lang="tr-TR" dirty="0" smtClean="0"/>
              <a:t>Üniversite görüşleri YÖK tarafından yapılan </a:t>
            </a:r>
            <a:r>
              <a:rPr lang="tr-TR" sz="2800" dirty="0" smtClean="0"/>
              <a:t>26.11.2012 tarihli</a:t>
            </a:r>
            <a:r>
              <a:rPr lang="tr-TR" dirty="0" smtClean="0"/>
              <a:t> yazışmalarla toplanmıştır. </a:t>
            </a:r>
          </a:p>
          <a:p>
            <a:r>
              <a:rPr lang="tr-TR" dirty="0" smtClean="0"/>
              <a:t>Bu görüşler doğrultusunda komisyonun gündem konuları belirlenmiştir.</a:t>
            </a:r>
          </a:p>
          <a:p>
            <a:pPr>
              <a:buNone/>
            </a:pPr>
            <a:endParaRPr lang="tr-TR" dirty="0"/>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SHK-1/5	Sivil havacılık alanında ÖYP imkanının tanınması</a:t>
            </a:r>
            <a:endParaRPr lang="tr-TR" dirty="0"/>
          </a:p>
        </p:txBody>
      </p:sp>
      <p:sp>
        <p:nvSpPr>
          <p:cNvPr id="3" name="2 İçerik Yer Tutucusu"/>
          <p:cNvSpPr>
            <a:spLocks noGrp="1"/>
          </p:cNvSpPr>
          <p:nvPr>
            <p:ph idx="1"/>
          </p:nvPr>
        </p:nvSpPr>
        <p:spPr/>
        <p:txBody>
          <a:bodyPr>
            <a:normAutofit lnSpcReduction="10000"/>
          </a:bodyPr>
          <a:lstStyle/>
          <a:p>
            <a:r>
              <a:rPr lang="tr-TR" dirty="0" smtClean="0"/>
              <a:t>ÖYP kontenjanlarında sivil havacılık alanlarına yer verilmektedir.</a:t>
            </a:r>
          </a:p>
          <a:p>
            <a:pPr lvl="1"/>
            <a:r>
              <a:rPr lang="tr-TR" dirty="0" smtClean="0"/>
              <a:t>Dönem: 2012 Temmuz </a:t>
            </a:r>
            <a:r>
              <a:rPr lang="tr-TR" dirty="0" smtClean="0">
                <a:sym typeface="Wingdings" panose="05000000000000000000" pitchFamily="2" charset="2"/>
              </a:rPr>
              <a:t> 25 kadro</a:t>
            </a:r>
            <a:endParaRPr lang="tr-TR" dirty="0" smtClean="0"/>
          </a:p>
          <a:p>
            <a:pPr lvl="1"/>
            <a:r>
              <a:rPr lang="tr-TR" dirty="0" smtClean="0"/>
              <a:t>Dönem: 2013 Ekim ve Aralık</a:t>
            </a:r>
            <a:r>
              <a:rPr lang="tr-TR" dirty="0" smtClean="0">
                <a:sym typeface="Wingdings" panose="05000000000000000000" pitchFamily="2" charset="2"/>
              </a:rPr>
              <a:t> 17 kadro</a:t>
            </a:r>
            <a:endParaRPr lang="tr-TR" dirty="0" smtClean="0"/>
          </a:p>
          <a:p>
            <a:pPr lvl="1"/>
            <a:r>
              <a:rPr lang="tr-TR" dirty="0" smtClean="0"/>
              <a:t>Dönem: Temmuz ve Aralık 2014</a:t>
            </a:r>
          </a:p>
          <a:p>
            <a:pPr lvl="2"/>
            <a:r>
              <a:rPr lang="tr-TR" dirty="0" smtClean="0"/>
              <a:t>6 üniversite ; 20 kadro</a:t>
            </a:r>
          </a:p>
          <a:p>
            <a:pPr lvl="2"/>
            <a:r>
              <a:rPr lang="tr-TR" dirty="0" smtClean="0"/>
              <a:t>Bölümler : Uçak Gövde-Motor Bakım, Uçak ve Uzay Mühendisliği, Sivil Hava Ulaştırma İşletmeciliği, Havacılık Elektrik Elektroniği, Uçak Mühendisliği, Hava Trafik Kontrol, Pilotaj</a:t>
            </a:r>
            <a:endParaRPr lang="tr-TR" dirty="0"/>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SHK-2/1	Müfredata SMS konularının eklenmesi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Sivil Havacılık Genel Müdürlüğü’nün  21.01.2013 tarihli 52217814-770/28-887 ve  52217814-051.99/91-2205 sayılı yazılarındaki talebi doğrultusunda Sivil Havacılıkta Emniyet Yönetim Sistemi Yönetmeliği  (SHY-SMS) ve yayınlanacak ICAO Ek-19 uyarınca ilgili birimlerin Emniyet Yönetim Sistemi kurma zorunluluğu doğrultusunda YÖK tarafından üniversitelerde </a:t>
            </a:r>
            <a:r>
              <a:rPr lang="tr-TR" u="sng" dirty="0" smtClean="0"/>
              <a:t>sivil havacılık alanında eğitim veren Fakülte ve Yüksekokul müfredatına Emniyet Yönetim Sistemi (SMS) eklenmesi </a:t>
            </a:r>
            <a:r>
              <a:rPr lang="tr-TR" dirty="0" smtClean="0"/>
              <a:t>09.03.2013 tarihli yazıda önerilmiştir. </a:t>
            </a:r>
            <a:endParaRPr lang="tr-TR" dirty="0"/>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SHK-4/1	Staj formlarının kullanımının zorunlu hale getirilmesi</a:t>
            </a:r>
            <a:endParaRPr lang="tr-TR" dirty="0"/>
          </a:p>
        </p:txBody>
      </p:sp>
      <p:sp>
        <p:nvSpPr>
          <p:cNvPr id="3" name="2 İçerik Yer Tutucusu"/>
          <p:cNvSpPr>
            <a:spLocks noGrp="1"/>
          </p:cNvSpPr>
          <p:nvPr>
            <p:ph idx="1"/>
          </p:nvPr>
        </p:nvSpPr>
        <p:spPr/>
        <p:txBody>
          <a:bodyPr/>
          <a:lstStyle/>
          <a:p>
            <a:r>
              <a:rPr lang="tr-TR" dirty="0" smtClean="0"/>
              <a:t>“Sivil Hava Ulaştırma İşletmeciliği”, “Kabin Hizmetleri”, “uçak teknisyenliği” alanlarında kullanılmak üzere komisyon tarafından hazırlanan staj formlarının zorunlu hale getirilmesi için YÖK tarafından üniversitelere 23.09.2014 tarihli yazı yazılmıştır.</a:t>
            </a:r>
            <a:endParaRPr lang="tr-TR" dirty="0"/>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45840"/>
            <a:ext cx="8229600" cy="1143000"/>
          </a:xfrm>
        </p:spPr>
        <p:txBody>
          <a:bodyPr>
            <a:normAutofit fontScale="90000"/>
          </a:bodyPr>
          <a:lstStyle/>
          <a:p>
            <a:r>
              <a:rPr lang="tr-TR" i="1" dirty="0" smtClean="0"/>
              <a:t>SHK-4/3	İşgücü ihtiyaç analizinin sonuçlarının kontenjan belirlenmesinde dikkate alınması</a:t>
            </a:r>
            <a:r>
              <a:rPr lang="tr-TR" dirty="0" smtClean="0"/>
              <a:t/>
            </a:r>
            <a:br>
              <a:rPr lang="tr-TR" dirty="0" smtClean="0"/>
            </a:br>
            <a:endParaRPr lang="tr-TR" dirty="0"/>
          </a:p>
        </p:txBody>
      </p:sp>
      <p:sp>
        <p:nvSpPr>
          <p:cNvPr id="3" name="2 İçerik Yer Tutucusu"/>
          <p:cNvSpPr>
            <a:spLocks noGrp="1"/>
          </p:cNvSpPr>
          <p:nvPr>
            <p:ph idx="1"/>
          </p:nvPr>
        </p:nvSpPr>
        <p:spPr>
          <a:xfrm>
            <a:off x="457200" y="2143397"/>
            <a:ext cx="8229600" cy="4525963"/>
          </a:xfrm>
        </p:spPr>
        <p:txBody>
          <a:bodyPr>
            <a:normAutofit/>
          </a:bodyPr>
          <a:lstStyle/>
          <a:p>
            <a:r>
              <a:rPr lang="tr-TR" dirty="0" smtClean="0"/>
              <a:t>Komisyon tarafından yürütülen sivil havacılık alanında işgücü analiz çalışması ile belirlenen 2018 ve 2023 yılları için öngörülen işgücü arz ve talebi bu alanda üniversitelere açılacak olan kontenjanlarda dikkate alınması hususu YÖK Yürütme Kurulu toplantısında görüşülmüş ve karara bağlanmıştır.</a:t>
            </a: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SHK-5/2	SHK çalışmalarına YÖK internet sitesinde de yer verilmesi</a:t>
            </a:r>
            <a:endParaRPr lang="tr-TR" dirty="0"/>
          </a:p>
        </p:txBody>
      </p:sp>
      <p:graphicFrame>
        <p:nvGraphicFramePr>
          <p:cNvPr id="8" name="7 İçerik Yer Tutucusu"/>
          <p:cNvGraphicFramePr>
            <a:graphicFrameLocks noGrp="1"/>
          </p:cNvGraphicFramePr>
          <p:nvPr>
            <p:ph idx="1"/>
            <p:extLst>
              <p:ext uri="{D42A27DB-BD31-4B8C-83A1-F6EECF244321}">
                <p14:modId xmlns:p14="http://schemas.microsoft.com/office/powerpoint/2010/main" val="2890082033"/>
              </p:ext>
            </p:extLst>
          </p:nvPr>
        </p:nvGraphicFramePr>
        <p:xfrm>
          <a:off x="457200" y="155679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smtClean="0"/>
              <a:t>SHK-5/3	Minimum öğrenim kazanımlarının müfredatta yer alması</a:t>
            </a:r>
            <a:endParaRPr lang="tr-TR" dirty="0"/>
          </a:p>
        </p:txBody>
      </p:sp>
      <p:sp>
        <p:nvSpPr>
          <p:cNvPr id="3" name="2 İçerik Yer Tutucusu"/>
          <p:cNvSpPr>
            <a:spLocks noGrp="1"/>
          </p:cNvSpPr>
          <p:nvPr>
            <p:ph idx="1"/>
          </p:nvPr>
        </p:nvSpPr>
        <p:spPr/>
        <p:txBody>
          <a:bodyPr>
            <a:normAutofit/>
          </a:bodyPr>
          <a:lstStyle/>
          <a:p>
            <a:r>
              <a:rPr lang="tr-TR" dirty="0" smtClean="0"/>
              <a:t>EÇG tarafından belirlenen minimum öğrenim kazanımları YÖK Yürütme Kurulu’nda görüşülmüş olup karara bağlanmıştır.</a:t>
            </a:r>
            <a:endParaRPr lang="tr-TR" dirty="0">
              <a:solidFill>
                <a:srgbClr val="FF0000"/>
              </a:solidFill>
            </a:endParaRPr>
          </a:p>
        </p:txBody>
      </p:sp>
      <p:sp>
        <p:nvSpPr>
          <p:cNvPr id="4" name="3 Veri Yer Tutucusu"/>
          <p:cNvSpPr>
            <a:spLocks noGrp="1"/>
          </p:cNvSpPr>
          <p:nvPr>
            <p:ph type="dt" sz="half" idx="10"/>
          </p:nvPr>
        </p:nvSpPr>
        <p:spPr/>
        <p:txBody>
          <a:bodyPr/>
          <a:lstStyle/>
          <a:p>
            <a:r>
              <a:rPr lang="tr-TR" smtClean="0"/>
              <a:t>15.09.2015</a:t>
            </a:r>
            <a:endParaRPr lang="tr-TR"/>
          </a:p>
        </p:txBody>
      </p:sp>
      <p:sp>
        <p:nvSpPr>
          <p:cNvPr id="5" name="4 Altbilgi Yer Tutucusu"/>
          <p:cNvSpPr>
            <a:spLocks noGrp="1"/>
          </p:cNvSpPr>
          <p:nvPr>
            <p:ph type="ftr" sz="quarter" idx="11"/>
          </p:nvPr>
        </p:nvSpPr>
        <p:spPr/>
        <p:txBody>
          <a:bodyPr/>
          <a:lstStyle/>
          <a:p>
            <a:r>
              <a:rPr lang="tr-TR" smtClean="0"/>
              <a:t>Sivil Havacılık Komisyonu  7. Toplantısı</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Belge" ma:contentTypeID="0x01010087074A6F4F905C43B1930F27AACA37A7" ma:contentTypeVersion="2" ma:contentTypeDescription="Yeni belge oluşturun." ma:contentTypeScope="" ma:versionID="3d8dcbceea502e84a9cbce2669b1a9f2">
  <xsd:schema xmlns:xsd="http://www.w3.org/2001/XMLSchema" xmlns:xs="http://www.w3.org/2001/XMLSchema" xmlns:p="http://schemas.microsoft.com/office/2006/metadata/properties" xmlns:ns1="http://schemas.microsoft.com/sharepoint/v3" xmlns:ns2="2c6c339a-2d5e-47fc-b832-3cadf2d345be" targetNamespace="http://schemas.microsoft.com/office/2006/metadata/properties" ma:root="true" ma:fieldsID="332bb3d772eeca4f001db44df72cb3d9" ns1:_="" ns2:_="">
    <xsd:import namespace="http://schemas.microsoft.com/sharepoint/v3"/>
    <xsd:import namespace="2c6c339a-2d5e-47fc-b832-3cadf2d345b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hidden="true"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c6c339a-2d5e-47fc-b832-3cadf2d345be" elementFormDefault="qualified">
    <xsd:import namespace="http://schemas.microsoft.com/office/2006/documentManagement/types"/>
    <xsd:import namespace="http://schemas.microsoft.com/office/infopath/2007/PartnerControls"/>
    <xsd:element name="SharedWithUsers" ma:index="10" nillable="true" ma:displayName="Paylaşılanla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2ADD290-F0DB-4DD1-BCA5-F17CB2341E03}"/>
</file>

<file path=customXml/itemProps2.xml><?xml version="1.0" encoding="utf-8"?>
<ds:datastoreItem xmlns:ds="http://schemas.openxmlformats.org/officeDocument/2006/customXml" ds:itemID="{945D7A39-C3F5-407C-BCC0-2579276284D0}"/>
</file>

<file path=customXml/itemProps3.xml><?xml version="1.0" encoding="utf-8"?>
<ds:datastoreItem xmlns:ds="http://schemas.openxmlformats.org/officeDocument/2006/customXml" ds:itemID="{614F65F0-B75D-4F50-B75F-A2B914EBE639}"/>
</file>

<file path=docProps/app.xml><?xml version="1.0" encoding="utf-8"?>
<Properties xmlns="http://schemas.openxmlformats.org/officeDocument/2006/extended-properties" xmlns:vt="http://schemas.openxmlformats.org/officeDocument/2006/docPropsVTypes">
  <TotalTime>370</TotalTime>
  <Words>781</Words>
  <Application>Microsoft Office PowerPoint</Application>
  <PresentationFormat>Ekran Gösterisi (4:3)</PresentationFormat>
  <Paragraphs>97</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Wingdings</vt:lpstr>
      <vt:lpstr>Ofis Teması</vt:lpstr>
      <vt:lpstr>  YÖK FAALİYETLERİ </vt:lpstr>
      <vt:lpstr>SHK-1/3 Havacılık bölümlerinde İngilizce hazırlığın zorunlu olması </vt:lpstr>
      <vt:lpstr>SHK-1/4 Protokol hakkında üniversite görüşlerinin toplanması</vt:lpstr>
      <vt:lpstr>SHK-1/5 Sivil havacılık alanında ÖYP imkanının tanınması</vt:lpstr>
      <vt:lpstr>SHK-2/1 Müfredata SMS konularının eklenmesi</vt:lpstr>
      <vt:lpstr>SHK-4/1 Staj formlarının kullanımının zorunlu hale getirilmesi</vt:lpstr>
      <vt:lpstr>SHK-4/3 İşgücü ihtiyaç analizinin sonuçlarının kontenjan belirlenmesinde dikkate alınması </vt:lpstr>
      <vt:lpstr>SHK-5/2 SHK çalışmalarına YÖK internet sitesinde de yer verilmesi</vt:lpstr>
      <vt:lpstr>SHK-5/3 Minimum öğrenim kazanımlarının müfredatta yer alması</vt:lpstr>
      <vt:lpstr>SHK-5/4 Bölüm isim değişikliğinin yapılması</vt:lpstr>
      <vt:lpstr>SHK-5/5 Özel şartların tercih kılavuzunda yer alması</vt:lpstr>
      <vt:lpstr>SHK-5/7 Eğitimci envanterinin çıkarılması</vt:lpstr>
      <vt:lpstr>SHK-6/1 Minimum öğrenim kazanımlarının müfredatta yer alması</vt:lpstr>
      <vt:lpstr>SHK-6/3 Mesleğin icrası için aranan şartların tercih kılavuzunda yer alması</vt:lpstr>
      <vt:lpstr>Ayrıca…</vt:lpstr>
      <vt:lpstr>Ayrıca…</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YÖK- SHGM Protokolü</dc:title>
  <dc:creator>Dilek</dc:creator>
  <cp:lastModifiedBy>DİLEK AVŞAROGLU ERKAN</cp:lastModifiedBy>
  <cp:revision>45</cp:revision>
  <dcterms:created xsi:type="dcterms:W3CDTF">2015-08-01T12:41:57Z</dcterms:created>
  <dcterms:modified xsi:type="dcterms:W3CDTF">2016-01-06T12:29:08Z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0x01010087074A6F4F905C43B1930F27AACA37A7</vt:lpwstr>
  </property>
</Properties>
</file>